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8" r:id="rId2"/>
    <p:sldId id="286" r:id="rId3"/>
    <p:sldId id="287" r:id="rId4"/>
    <p:sldId id="285" r:id="rId5"/>
    <p:sldId id="26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2" r:id="rId15"/>
    <p:sldId id="273" r:id="rId16"/>
    <p:sldId id="274" r:id="rId17"/>
    <p:sldId id="275" r:id="rId18"/>
    <p:sldId id="278" r:id="rId19"/>
    <p:sldId id="279" r:id="rId20"/>
    <p:sldId id="268" r:id="rId21"/>
    <p:sldId id="271" r:id="rId22"/>
    <p:sldId id="276" r:id="rId23"/>
    <p:sldId id="277" r:id="rId24"/>
    <p:sldId id="270" r:id="rId25"/>
    <p:sldId id="26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ail alshukaili" initials="Aa" lastIdx="1" clrIdx="0">
    <p:extLst>
      <p:ext uri="{19B8F6BF-5375-455C-9EA6-DF929625EA0E}">
        <p15:presenceInfo xmlns:p15="http://schemas.microsoft.com/office/powerpoint/2012/main" userId="f05c1608db4834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B2E9"/>
    <a:srgbClr val="79A6BB"/>
    <a:srgbClr val="1F3B4E"/>
    <a:srgbClr val="192A34"/>
    <a:srgbClr val="111926"/>
    <a:srgbClr val="06051D"/>
    <a:srgbClr val="020318"/>
    <a:srgbClr val="002F4B"/>
    <a:srgbClr val="B7472A"/>
    <a:srgbClr val="699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 snapToGrid="0">
      <p:cViewPr>
        <p:scale>
          <a:sx n="50" d="100"/>
          <a:sy n="50" d="100"/>
        </p:scale>
        <p:origin x="1396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3T23:52:18.383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B7FB4-F4A9-42B5-BC95-E393D12F9B20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0D4CB-9053-4621-8A27-E12511D268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63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why I need styles.css file if I do not use it in my code. plus, I </a:t>
            </a:r>
            <a:r>
              <a:rPr lang="en-GB" dirty="0" err="1"/>
              <a:t>dont</a:t>
            </a:r>
            <a:r>
              <a:rPr lang="en-GB" dirty="0"/>
              <a:t> have processed location to save the converted </a:t>
            </a:r>
            <a:r>
              <a:rPr lang="en-GB" dirty="0" err="1"/>
              <a:t>dicom</a:t>
            </a:r>
            <a:r>
              <a:rPr lang="en-GB" dirty="0"/>
              <a:t> image so where the DC000000.jpg go? here what I have in my project: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0D4CB-9053-4621-8A27-E12511D2684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68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{ "message": "Files processed successfully", "output": [] } {"</a:t>
            </a:r>
            <a:r>
              <a:rPr lang="en-GB" dirty="0" err="1"/>
              <a:t>message":"Files</a:t>
            </a:r>
            <a:r>
              <a:rPr lang="en-GB" dirty="0"/>
              <a:t> processed </a:t>
            </a:r>
            <a:r>
              <a:rPr lang="en-GB" dirty="0" err="1"/>
              <a:t>successfully","output</a:t>
            </a:r>
            <a:r>
              <a:rPr lang="en-GB" dirty="0"/>
              <a:t>":[]}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0D4CB-9053-4621-8A27-E12511D2684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9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0D4CB-9053-4621-8A27-E12511D2684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69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21F9-41CB-767D-0574-130D5B677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FA115-FA6A-45DC-12C4-1520E801C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4432-DFB1-B2B9-61E8-0A70159E6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C9EE6-DE92-71FD-A064-87A9D369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FD64D-9FB0-DDA1-D2DC-21ACE0A8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91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3516-7477-244D-64BD-BAC50090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2F32C-D491-DE63-BF64-0305081A3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D13BE-EC42-EAD1-D2E0-92143E34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40045-14F5-A369-796A-5ABAD4824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D23C-1C21-6F23-1A7F-D873AAE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03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06508-1E32-A84F-EF02-83EA8E681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9E0D6-79F7-1D65-42DB-382C2A9FC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F64B8-B2EA-1F25-1126-6C9DB784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1305E-687B-2530-46C1-E7ABC501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1A7FE-56A6-B9F6-2905-B8B36270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57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5A72-88FB-ADED-DEF9-CF360E8D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4B3F6-574B-0396-2056-C8178542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3FFAA-E408-14B6-3834-4120053B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8F334-F275-F448-BC03-D68ABD83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CEF24-CA72-B4D6-244B-AB91400B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17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16F7-5693-B206-011F-92293E2F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78CCA-1EC5-3770-F07B-DB639466F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7B818-40E3-AF4F-B571-7DC14FB4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93DFA-A6D4-FDA0-0183-A9DA513A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2A4F5-3473-F888-EE91-00685BA6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9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734D-D713-73DD-8626-70AC9473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8DC1-AAA6-EB86-D35A-22960D4E3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7FC1F-4C18-2724-467C-E5E8719E3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C0719-37DF-6007-B82D-AA10D8A1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48918-EB32-74B2-FB05-887F3CBF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E9DF9-D4B7-7B23-7945-0466F973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05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22F-9A2E-3444-7147-33E57221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41B23-85DD-974F-C32A-AFCE28E5B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F6F73-8222-CD78-C3FA-D8A916A89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A6707-1842-233F-5E6D-05ED1F1F5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FC826-630B-4902-80A0-E038C5F18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9939A-1781-B5DA-5B07-4877F9A69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E5686-79F1-9713-62B7-03858C9A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3BFA9-15B3-8B63-922A-BEFEBF7A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23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4596-7C47-533C-5F1F-BCFCBACC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7552B-A2BE-B44C-07CB-CA2604F3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05130-A957-095F-C795-93182B6A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B28F6-A9C9-3FAC-6C6A-3CA4F07E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33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8E19E-0D8F-572F-0543-CACDBB9F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F66C9-16FA-1A80-282B-403F0A18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F6E9C-237B-74A5-FED2-CACC16F8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26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11B0-434D-9BB4-3B42-538534FAA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4539C-B0D9-8C25-A0CD-705AA3936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F1DEA-192F-846C-C0AF-0ECF7D4BB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91B75-5B2A-C5F2-4E78-CC7DBA5D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71140-B571-2EC2-BC5C-C46DDDFB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AED18-D49C-8D89-CAF6-41FB811E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54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F2EA-55A0-BFEF-DE35-6CF7956C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E18F-C267-3133-C2AD-758FA9ED4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9D1E5-B72A-0D09-79BD-7B08AFEBF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E8D04-3A09-33BA-DD69-71A8DF2C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A3087-C687-8F8D-6FDA-637499126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AD21C-7653-DC4D-6A14-966FDCBD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5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BA522E-D60B-D736-5129-2F711F13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7DE37-7A6E-7D06-5971-2496CCED6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C84DC-B4A5-0327-3943-A38588591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8BE60-126C-47F7-A5D0-43CE40BD1D38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96B82-CBDD-B9C4-8807-4BC631B4B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46B86-D3FC-83DF-7790-0B94B2C71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AA7F6-E8A6-4418-B733-40F734959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3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7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9.wdp"/><Relationship Id="rId7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10.wdp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2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E57E15-64FE-9406-DD36-5B2B37A093C6}"/>
              </a:ext>
            </a:extLst>
          </p:cNvPr>
          <p:cNvGrpSpPr/>
          <p:nvPr/>
        </p:nvGrpSpPr>
        <p:grpSpPr>
          <a:xfrm>
            <a:off x="0" y="0"/>
            <a:ext cx="12192000" cy="10474386"/>
            <a:chOff x="0" y="0"/>
            <a:chExt cx="12192000" cy="104743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58231A-A140-EAAB-0670-C7DCB0664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31558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4000BB-F01D-83A8-1131-B39A91959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55879"/>
              <a:ext cx="12192000" cy="2897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A6C74F-89D1-35DB-8115-5C6D59722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053819"/>
              <a:ext cx="12192000" cy="4420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05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28F879-9F25-2C39-E9F7-CE08FFBB702A}"/>
              </a:ext>
            </a:extLst>
          </p:cNvPr>
          <p:cNvGrpSpPr/>
          <p:nvPr/>
        </p:nvGrpSpPr>
        <p:grpSpPr>
          <a:xfrm>
            <a:off x="932729" y="471074"/>
            <a:ext cx="10326541" cy="5915851"/>
            <a:chOff x="932729" y="471074"/>
            <a:chExt cx="10326541" cy="5915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3309D4-8ECA-3175-3A2A-EB322ADB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729" y="471074"/>
              <a:ext cx="10326541" cy="59158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BA477-F77B-FE85-395B-C6E695B6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9037" t="89843" r="23054" b="695"/>
            <a:stretch/>
          </p:blipFill>
          <p:spPr>
            <a:xfrm>
              <a:off x="9409920" y="5827160"/>
              <a:ext cx="1849350" cy="559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21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C79B16-00AB-E05E-8E47-B1935D1B0FEB}"/>
              </a:ext>
            </a:extLst>
          </p:cNvPr>
          <p:cNvGrpSpPr/>
          <p:nvPr/>
        </p:nvGrpSpPr>
        <p:grpSpPr>
          <a:xfrm>
            <a:off x="2551415" y="675525"/>
            <a:ext cx="7089168" cy="5506948"/>
            <a:chOff x="2551415" y="675525"/>
            <a:chExt cx="7089168" cy="55069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BC8A02-2CBA-DF20-AB5D-1288E12FA3ED}"/>
                </a:ext>
              </a:extLst>
            </p:cNvPr>
            <p:cNvSpPr/>
            <p:nvPr/>
          </p:nvSpPr>
          <p:spPr>
            <a:xfrm>
              <a:off x="2551415" y="675525"/>
              <a:ext cx="7089168" cy="5506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389FCB-897C-9F1A-2EC6-5B77986C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84" y="675525"/>
              <a:ext cx="6807029" cy="5506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71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68E0FF-0A1C-52CF-9FE9-C296FB22220F}"/>
              </a:ext>
            </a:extLst>
          </p:cNvPr>
          <p:cNvGrpSpPr/>
          <p:nvPr/>
        </p:nvGrpSpPr>
        <p:grpSpPr>
          <a:xfrm>
            <a:off x="2551415" y="1793481"/>
            <a:ext cx="7089168" cy="3600451"/>
            <a:chOff x="2551415" y="1793481"/>
            <a:chExt cx="7089168" cy="36004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144440-F742-79EA-0BED-29848C0A4A44}"/>
                </a:ext>
              </a:extLst>
            </p:cNvPr>
            <p:cNvSpPr/>
            <p:nvPr/>
          </p:nvSpPr>
          <p:spPr>
            <a:xfrm>
              <a:off x="2551415" y="1793481"/>
              <a:ext cx="7089168" cy="36004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DA1C25-F4E3-AD54-BF8E-A29D2A069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"/>
            <a:stretch/>
          </p:blipFill>
          <p:spPr>
            <a:xfrm>
              <a:off x="2952749" y="1944864"/>
              <a:ext cx="6286500" cy="3318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358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F7A8B-F379-2786-91A0-F5FA26429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98" b="2485"/>
          <a:stretch/>
        </p:blipFill>
        <p:spPr>
          <a:xfrm rot="10800000">
            <a:off x="7429500" y="82194"/>
            <a:ext cx="4762500" cy="438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17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AD1441B-A0CA-6D12-36CE-E8617CB49B56}"/>
              </a:ext>
            </a:extLst>
          </p:cNvPr>
          <p:cNvGrpSpPr/>
          <p:nvPr/>
        </p:nvGrpSpPr>
        <p:grpSpPr>
          <a:xfrm rot="10800000">
            <a:off x="392425" y="451428"/>
            <a:ext cx="10874899" cy="5402200"/>
            <a:chOff x="382151" y="451428"/>
            <a:chExt cx="10874899" cy="5402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2FFC3D-03C7-B096-4561-91726CF92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51" y="451429"/>
              <a:ext cx="5402199" cy="54021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E96A44-58CB-E63E-51FB-810540D25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2"/>
            <a:stretch/>
          </p:blipFill>
          <p:spPr>
            <a:xfrm>
              <a:off x="5784350" y="451428"/>
              <a:ext cx="2741487" cy="54021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FEB88E-1A67-7653-3633-E43BDA49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2"/>
            <a:stretch/>
          </p:blipFill>
          <p:spPr>
            <a:xfrm>
              <a:off x="8515563" y="451428"/>
              <a:ext cx="2741487" cy="5402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348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5A3BF3E-1DA0-A6D6-6A50-024B2765F393}"/>
              </a:ext>
            </a:extLst>
          </p:cNvPr>
          <p:cNvGrpSpPr/>
          <p:nvPr/>
        </p:nvGrpSpPr>
        <p:grpSpPr>
          <a:xfrm>
            <a:off x="2705100" y="444500"/>
            <a:ext cx="6781800" cy="6248399"/>
            <a:chOff x="2705100" y="444500"/>
            <a:chExt cx="6781800" cy="6248399"/>
          </a:xfrm>
          <a:solidFill>
            <a:srgbClr val="06051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F3D63E-84B0-8C79-10D1-619DBAE5AC24}"/>
                </a:ext>
              </a:extLst>
            </p:cNvPr>
            <p:cNvSpPr/>
            <p:nvPr/>
          </p:nvSpPr>
          <p:spPr>
            <a:xfrm>
              <a:off x="2705100" y="444500"/>
              <a:ext cx="6781800" cy="624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BA025C-E304-A403-6A18-A41F7E2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430" t="4682" r="430" b="1352"/>
            <a:stretch/>
          </p:blipFill>
          <p:spPr>
            <a:xfrm>
              <a:off x="2861734" y="592766"/>
              <a:ext cx="6468531" cy="5924993"/>
            </a:xfrm>
            <a:prstGeom prst="rect">
              <a:avLst/>
            </a:prstGeom>
            <a:grp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545BC2-B370-79CE-D85E-D12F7E72B97D}"/>
                </a:ext>
              </a:extLst>
            </p:cNvPr>
            <p:cNvSpPr/>
            <p:nvPr/>
          </p:nvSpPr>
          <p:spPr>
            <a:xfrm>
              <a:off x="4864100" y="592765"/>
              <a:ext cx="215900" cy="6010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5DAD2C-7045-3015-19D8-2C7B7445FCE2}"/>
                </a:ext>
              </a:extLst>
            </p:cNvPr>
            <p:cNvSpPr/>
            <p:nvPr/>
          </p:nvSpPr>
          <p:spPr>
            <a:xfrm>
              <a:off x="7085013" y="592764"/>
              <a:ext cx="215900" cy="6010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248A3F-5AAD-9C73-FFF4-DC5EA3C69E43}"/>
                </a:ext>
              </a:extLst>
            </p:cNvPr>
            <p:cNvSpPr/>
            <p:nvPr/>
          </p:nvSpPr>
          <p:spPr>
            <a:xfrm rot="5400000">
              <a:off x="5974026" y="349613"/>
              <a:ext cx="215900" cy="649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4839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0D04E11-C412-7B5E-19FB-71EDC2F49B99}"/>
              </a:ext>
            </a:extLst>
          </p:cNvPr>
          <p:cNvGrpSpPr/>
          <p:nvPr/>
        </p:nvGrpSpPr>
        <p:grpSpPr>
          <a:xfrm>
            <a:off x="2705100" y="444500"/>
            <a:ext cx="6781800" cy="6248399"/>
            <a:chOff x="2705100" y="444500"/>
            <a:chExt cx="6781800" cy="6248399"/>
          </a:xfrm>
          <a:solidFill>
            <a:srgbClr val="06051D"/>
          </a:solidFill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7C9B61-E2B2-D2D3-F9F7-1CDC53022C1B}"/>
                </a:ext>
              </a:extLst>
            </p:cNvPr>
            <p:cNvGrpSpPr/>
            <p:nvPr/>
          </p:nvGrpSpPr>
          <p:grpSpPr>
            <a:xfrm>
              <a:off x="2705100" y="444500"/>
              <a:ext cx="6781800" cy="6248399"/>
              <a:chOff x="2705100" y="444500"/>
              <a:chExt cx="6781800" cy="6248399"/>
            </a:xfrm>
            <a:grpFill/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DBB7CF-A790-E894-8503-3F2D2E986253}"/>
                  </a:ext>
                </a:extLst>
              </p:cNvPr>
              <p:cNvSpPr/>
              <p:nvPr/>
            </p:nvSpPr>
            <p:spPr>
              <a:xfrm>
                <a:off x="2705100" y="444500"/>
                <a:ext cx="6781800" cy="624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4BD418-3594-DA62-5911-B1C218EB45B3}"/>
                  </a:ext>
                </a:extLst>
              </p:cNvPr>
              <p:cNvSpPr/>
              <p:nvPr/>
            </p:nvSpPr>
            <p:spPr>
              <a:xfrm>
                <a:off x="4864100" y="592765"/>
                <a:ext cx="215900" cy="60102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9985D1-4488-0B2F-E777-40668EC342FD}"/>
                  </a:ext>
                </a:extLst>
              </p:cNvPr>
              <p:cNvSpPr/>
              <p:nvPr/>
            </p:nvSpPr>
            <p:spPr>
              <a:xfrm>
                <a:off x="7085013" y="592764"/>
                <a:ext cx="215900" cy="60102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921FBB-21BF-5E55-57E3-0586824B4590}"/>
                  </a:ext>
                </a:extLst>
              </p:cNvPr>
              <p:cNvSpPr/>
              <p:nvPr/>
            </p:nvSpPr>
            <p:spPr>
              <a:xfrm rot="5400000">
                <a:off x="5974026" y="349613"/>
                <a:ext cx="215900" cy="64965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07B7A66-DD16-1DCF-80C6-32E51D9D8D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1" t="1102" r="8047" b="-1102"/>
            <a:stretch/>
          </p:blipFill>
          <p:spPr bwMode="auto">
            <a:xfrm>
              <a:off x="2844320" y="635403"/>
              <a:ext cx="6468531" cy="592499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73237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B2A2EA8-1766-A9E8-8160-017B02903684}"/>
              </a:ext>
            </a:extLst>
          </p:cNvPr>
          <p:cNvGrpSpPr/>
          <p:nvPr/>
        </p:nvGrpSpPr>
        <p:grpSpPr>
          <a:xfrm>
            <a:off x="2705100" y="444500"/>
            <a:ext cx="6781800" cy="6248399"/>
            <a:chOff x="2705100" y="444500"/>
            <a:chExt cx="6781800" cy="6248399"/>
          </a:xfrm>
          <a:solidFill>
            <a:srgbClr val="06051D"/>
          </a:solidFill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C0C6AE2-4617-1D86-4348-9C7628CE4E8D}"/>
                </a:ext>
              </a:extLst>
            </p:cNvPr>
            <p:cNvGrpSpPr/>
            <p:nvPr/>
          </p:nvGrpSpPr>
          <p:grpSpPr>
            <a:xfrm>
              <a:off x="2705100" y="444500"/>
              <a:ext cx="6781800" cy="6248399"/>
              <a:chOff x="2705100" y="444500"/>
              <a:chExt cx="6781800" cy="6248399"/>
            </a:xfrm>
            <a:grpFill/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9BEC33E-D969-2AC4-14B6-BBBA717D8A78}"/>
                  </a:ext>
                </a:extLst>
              </p:cNvPr>
              <p:cNvGrpSpPr/>
              <p:nvPr/>
            </p:nvGrpSpPr>
            <p:grpSpPr>
              <a:xfrm>
                <a:off x="2705100" y="444500"/>
                <a:ext cx="6781800" cy="6248399"/>
                <a:chOff x="2705100" y="444500"/>
                <a:chExt cx="6781800" cy="6248399"/>
              </a:xfrm>
              <a:grpFill/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E42B8F2-E39B-C221-86B0-189B3E445745}"/>
                    </a:ext>
                  </a:extLst>
                </p:cNvPr>
                <p:cNvSpPr/>
                <p:nvPr/>
              </p:nvSpPr>
              <p:spPr>
                <a:xfrm>
                  <a:off x="2705100" y="444500"/>
                  <a:ext cx="6781800" cy="624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3B82E74-D68C-5BBF-8FB9-B0EAE68D844A}"/>
                    </a:ext>
                  </a:extLst>
                </p:cNvPr>
                <p:cNvSpPr/>
                <p:nvPr/>
              </p:nvSpPr>
              <p:spPr>
                <a:xfrm>
                  <a:off x="4864100" y="592765"/>
                  <a:ext cx="215900" cy="6010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016BD23-6D0B-3A9F-A56C-105F4CCF4598}"/>
                    </a:ext>
                  </a:extLst>
                </p:cNvPr>
                <p:cNvSpPr/>
                <p:nvPr/>
              </p:nvSpPr>
              <p:spPr>
                <a:xfrm>
                  <a:off x="7085013" y="592764"/>
                  <a:ext cx="215900" cy="6010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D267B10-2FCC-8344-7818-4A54F08BFEE8}"/>
                    </a:ext>
                  </a:extLst>
                </p:cNvPr>
                <p:cNvSpPr/>
                <p:nvPr/>
              </p:nvSpPr>
              <p:spPr>
                <a:xfrm rot="5400000">
                  <a:off x="5974026" y="349613"/>
                  <a:ext cx="215900" cy="64965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CD14D72C-A35F-5714-2EFE-A4395CC3FB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71" t="1102" r="8047" b="-1102"/>
              <a:stretch/>
            </p:blipFill>
            <p:spPr bwMode="auto">
              <a:xfrm>
                <a:off x="2844320" y="635403"/>
                <a:ext cx="6468531" cy="5924996"/>
              </a:xfrm>
              <a:prstGeom prst="rect">
                <a:avLst/>
              </a:prstGeom>
              <a:grpFill/>
            </p:spPr>
          </p:pic>
        </p:grp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BBDE61A5-D635-B000-1921-425AB2A65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2151" y="614136"/>
              <a:ext cx="6491965" cy="592499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54922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521027F-B8EC-3EBC-0091-03C99DE3F69A}"/>
              </a:ext>
            </a:extLst>
          </p:cNvPr>
          <p:cNvGrpSpPr/>
          <p:nvPr/>
        </p:nvGrpSpPr>
        <p:grpSpPr>
          <a:xfrm>
            <a:off x="2547213" y="532022"/>
            <a:ext cx="6500535" cy="5793955"/>
            <a:chOff x="2547213" y="532022"/>
            <a:chExt cx="6500535" cy="57939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DBAA9F-9491-4C21-6991-8B351E08D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7213" y="532022"/>
              <a:ext cx="6500535" cy="57939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18CE67-77EC-B460-B91F-80006DB6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3575" y="748900"/>
              <a:ext cx="6118725" cy="20543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FAEF91-A315-EF5F-4835-F7A7073EC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00" y="2574366"/>
              <a:ext cx="6118725" cy="19689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560C5D-461A-0620-E619-D794EA4B4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9591" b="7206"/>
            <a:stretch/>
          </p:blipFill>
          <p:spPr>
            <a:xfrm>
              <a:off x="2727225" y="4492526"/>
              <a:ext cx="6157225" cy="149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385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984581B-E8C2-528A-9EC3-4C008AC7F868}"/>
              </a:ext>
            </a:extLst>
          </p:cNvPr>
          <p:cNvGrpSpPr/>
          <p:nvPr/>
        </p:nvGrpSpPr>
        <p:grpSpPr>
          <a:xfrm>
            <a:off x="-1536970" y="-486383"/>
            <a:ext cx="12192000" cy="17688428"/>
            <a:chOff x="0" y="-4014851"/>
            <a:chExt cx="12192000" cy="1768842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67DCB9-C6A2-4190-D3CA-6B28FD27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41111"/>
              <a:ext cx="12192000" cy="43757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4155A5-5F49-B34E-A16E-9A008F59B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4014851"/>
              <a:ext cx="12192000" cy="52559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811F52-BD36-F433-EA1B-FDE9B7CF8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616888"/>
              <a:ext cx="12192000" cy="51802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06AEC9-8BA7-5B78-2BBB-66C1C7043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0797180"/>
              <a:ext cx="12192000" cy="2876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84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2136B2C-A577-817B-3D08-BD128D5D045A}"/>
              </a:ext>
            </a:extLst>
          </p:cNvPr>
          <p:cNvGrpSpPr/>
          <p:nvPr/>
        </p:nvGrpSpPr>
        <p:grpSpPr>
          <a:xfrm>
            <a:off x="2727699" y="-5311739"/>
            <a:ext cx="2010489" cy="11930925"/>
            <a:chOff x="2727699" y="-5311739"/>
            <a:chExt cx="2010489" cy="119309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CC3739-349C-B07E-B2B7-B4CA3A6E9FD3}"/>
                </a:ext>
              </a:extLst>
            </p:cNvPr>
            <p:cNvGrpSpPr/>
            <p:nvPr/>
          </p:nvGrpSpPr>
          <p:grpSpPr>
            <a:xfrm>
              <a:off x="2727699" y="-5311739"/>
              <a:ext cx="2010489" cy="11930925"/>
              <a:chOff x="909173" y="-3277456"/>
              <a:chExt cx="2010489" cy="1193092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35CFA1C-72D8-15A9-CC21-19A489D9E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9173" y="-3277456"/>
                <a:ext cx="2010489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DC829A-4466-4BA1-14CB-E11997C52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173" y="3387904"/>
                <a:ext cx="2010489" cy="526556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98E725-DB29-57AF-D1D1-EECE6BB9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166" t="36520" r="81258" b="21091"/>
            <a:stretch/>
          </p:blipFill>
          <p:spPr>
            <a:xfrm>
              <a:off x="2727699" y="839913"/>
              <a:ext cx="380144" cy="223206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872CC4-EE8B-ABE8-F985-AD919BD10FE6}"/>
              </a:ext>
            </a:extLst>
          </p:cNvPr>
          <p:cNvSpPr txBox="1"/>
          <p:nvPr/>
        </p:nvSpPr>
        <p:spPr>
          <a:xfrm>
            <a:off x="6482993" y="606175"/>
            <a:ext cx="50240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Service 3: 3D Model Conversion and </a:t>
            </a:r>
            <a:r>
              <a:rPr lang="en-GB" dirty="0" err="1"/>
              <a:t>VisualizationFunctionality:Convert</a:t>
            </a:r>
            <a:r>
              <a:rPr lang="en-GB" dirty="0"/>
              <a:t> uploaded DICOM files into segmented images and then into 3D </a:t>
            </a:r>
            <a:r>
              <a:rPr lang="en-GB" dirty="0" err="1"/>
              <a:t>models.Allow</a:t>
            </a:r>
            <a:r>
              <a:rPr lang="en-GB" dirty="0"/>
              <a:t> users to view the 3D model on the browser with options like zoom, rotation, and </a:t>
            </a:r>
            <a:r>
              <a:rPr lang="en-GB" dirty="0" err="1"/>
              <a:t>pan.Provide</a:t>
            </a:r>
            <a:r>
              <a:rPr lang="en-GB" dirty="0"/>
              <a:t> an option to download the 3D model in STL </a:t>
            </a:r>
            <a:r>
              <a:rPr lang="en-GB" dirty="0" err="1"/>
              <a:t>format.Implementation:Use</a:t>
            </a:r>
            <a:r>
              <a:rPr lang="en-GB" dirty="0"/>
              <a:t> libraries like VTK or </a:t>
            </a:r>
            <a:r>
              <a:rPr lang="en-GB" dirty="0" err="1"/>
              <a:t>PyVista</a:t>
            </a:r>
            <a:r>
              <a:rPr lang="en-GB" dirty="0"/>
              <a:t> for 3D model generation and </a:t>
            </a:r>
            <a:r>
              <a:rPr lang="en-GB" dirty="0" err="1"/>
              <a:t>visualization.Use</a:t>
            </a:r>
            <a:r>
              <a:rPr lang="en-GB" dirty="0"/>
              <a:t> JavaScript libraries like three.js for rendering the 3D model in the </a:t>
            </a:r>
            <a:r>
              <a:rPr lang="en-GB" dirty="0" err="1"/>
              <a:t>browser.Add</a:t>
            </a:r>
            <a:r>
              <a:rPr lang="en-GB" dirty="0"/>
              <a:t> a Flask route to handle the conversion and STL generation.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app.py, segmentation.html, segmentation.css, segmentation.js, dicom_processor.py, segmentation.py, model_convertor.py.</a:t>
            </a:r>
          </a:p>
          <a:p>
            <a:endParaRPr lang="en-GB" dirty="0"/>
          </a:p>
          <a:p>
            <a:r>
              <a:rPr lang="en-GB"/>
              <a:t>app.py: |, segmentation.html: |, segmentation.css: |, segmentation.js: |, dicom_processor.py: |, segmentation.py: |, model_convertor.py: |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800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F9746A4-919D-3AB2-203B-EFA1D78C4B1D}"/>
              </a:ext>
            </a:extLst>
          </p:cNvPr>
          <p:cNvGrpSpPr/>
          <p:nvPr/>
        </p:nvGrpSpPr>
        <p:grpSpPr>
          <a:xfrm>
            <a:off x="0" y="624955"/>
            <a:ext cx="12192000" cy="5075775"/>
            <a:chOff x="0" y="624955"/>
            <a:chExt cx="12192000" cy="50757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FD9A9D-2648-045A-F05C-24FDC7DB0852}"/>
                </a:ext>
              </a:extLst>
            </p:cNvPr>
            <p:cNvSpPr/>
            <p:nvPr/>
          </p:nvSpPr>
          <p:spPr>
            <a:xfrm>
              <a:off x="0" y="624955"/>
              <a:ext cx="4767808" cy="5003856"/>
            </a:xfrm>
            <a:prstGeom prst="rect">
              <a:avLst/>
            </a:prstGeom>
            <a:solidFill>
              <a:srgbClr val="0203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051AF5-A887-25E5-2073-FACCF1CD5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214" y="624955"/>
              <a:ext cx="7505786" cy="50038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2F17BC-B00C-2390-C293-BCE6FC1A7076}"/>
                </a:ext>
              </a:extLst>
            </p:cNvPr>
            <p:cNvSpPr/>
            <p:nvPr/>
          </p:nvSpPr>
          <p:spPr>
            <a:xfrm>
              <a:off x="3869376" y="696874"/>
              <a:ext cx="1796864" cy="5003856"/>
            </a:xfrm>
            <a:prstGeom prst="rect">
              <a:avLst/>
            </a:prstGeom>
            <a:solidFill>
              <a:srgbClr val="020318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807D43-3550-6F9D-8718-82E1200209A5}"/>
                </a:ext>
              </a:extLst>
            </p:cNvPr>
            <p:cNvSpPr/>
            <p:nvPr/>
          </p:nvSpPr>
          <p:spPr>
            <a:xfrm>
              <a:off x="3869376" y="1332160"/>
              <a:ext cx="1796864" cy="4296652"/>
            </a:xfrm>
            <a:prstGeom prst="rect">
              <a:avLst/>
            </a:prstGeom>
            <a:solidFill>
              <a:srgbClr val="020318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8A37AF-8DA4-FC71-DEF0-6F68F27E4C36}"/>
                </a:ext>
              </a:extLst>
            </p:cNvPr>
            <p:cNvSpPr/>
            <p:nvPr/>
          </p:nvSpPr>
          <p:spPr>
            <a:xfrm rot="16200000">
              <a:off x="3787782" y="4277246"/>
              <a:ext cx="1796864" cy="906266"/>
            </a:xfrm>
            <a:prstGeom prst="rect">
              <a:avLst/>
            </a:prstGeom>
            <a:solidFill>
              <a:srgbClr val="020318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93668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947FE-0B35-736A-0974-2154A983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085"/>
          <a:stretch/>
        </p:blipFill>
        <p:spPr>
          <a:xfrm>
            <a:off x="0" y="893064"/>
            <a:ext cx="12192000" cy="50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A74F6CF-9021-0301-9690-6A905E348CBA}"/>
              </a:ext>
            </a:extLst>
          </p:cNvPr>
          <p:cNvGrpSpPr/>
          <p:nvPr/>
        </p:nvGrpSpPr>
        <p:grpSpPr>
          <a:xfrm>
            <a:off x="-7902102" y="-1371944"/>
            <a:ext cx="24724468" cy="10141662"/>
            <a:chOff x="-7902102" y="-1371944"/>
            <a:chExt cx="24724468" cy="101416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62EF31-BBF1-743A-E458-43E9E84588FB}"/>
                </a:ext>
              </a:extLst>
            </p:cNvPr>
            <p:cNvGrpSpPr/>
            <p:nvPr/>
          </p:nvGrpSpPr>
          <p:grpSpPr>
            <a:xfrm>
              <a:off x="-7902102" y="919968"/>
              <a:ext cx="12192000" cy="6800455"/>
              <a:chOff x="0" y="-239973"/>
              <a:chExt cx="12192000" cy="68004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BFE3924-CE74-D36A-7235-64A2A07C7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634917"/>
                <a:ext cx="12192000" cy="292556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6572BB4-81DC-558B-E1A2-E33C14A4F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239973"/>
                <a:ext cx="12192000" cy="4029668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9E293B-0890-83EA-E626-536764CABA87}"/>
                </a:ext>
              </a:extLst>
            </p:cNvPr>
            <p:cNvGrpSpPr/>
            <p:nvPr/>
          </p:nvGrpSpPr>
          <p:grpSpPr>
            <a:xfrm>
              <a:off x="4630366" y="-37315"/>
              <a:ext cx="12192000" cy="8807033"/>
              <a:chOff x="0" y="-96135"/>
              <a:chExt cx="12192000" cy="880703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B12635A-7B6C-05C6-16E5-5D8DBAF521F4}"/>
                  </a:ext>
                </a:extLst>
              </p:cNvPr>
              <p:cNvGrpSpPr/>
              <p:nvPr/>
            </p:nvGrpSpPr>
            <p:grpSpPr>
              <a:xfrm>
                <a:off x="0" y="-96135"/>
                <a:ext cx="12192000" cy="8807033"/>
                <a:chOff x="0" y="335379"/>
                <a:chExt cx="12192000" cy="8807033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D942161-4B79-F074-C649-9E849C729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335379"/>
                  <a:ext cx="12192000" cy="402966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F0207D6-0056-841F-0B96-54AC786F5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216847"/>
                  <a:ext cx="12192000" cy="2925565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A1453CF-14F5-4701-CB31-BC660294D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1085"/>
              <a:stretch/>
            </p:blipFill>
            <p:spPr>
              <a:xfrm>
                <a:off x="0" y="861148"/>
                <a:ext cx="12192000" cy="5016848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20435D-7578-AAA7-FBC5-A5B820137EE3}"/>
                </a:ext>
              </a:extLst>
            </p:cNvPr>
            <p:cNvSpPr txBox="1"/>
            <p:nvPr/>
          </p:nvSpPr>
          <p:spPr>
            <a:xfrm>
              <a:off x="5311302" y="1556426"/>
              <a:ext cx="4124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Welcome to AORTEC</a:t>
              </a:r>
              <a:endParaRPr lang="en-GB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578EF8-0F38-D6DB-C2CA-47199DBF7DD8}"/>
                </a:ext>
              </a:extLst>
            </p:cNvPr>
            <p:cNvSpPr txBox="1"/>
            <p:nvPr/>
          </p:nvSpPr>
          <p:spPr>
            <a:xfrm>
              <a:off x="5447489" y="2297574"/>
              <a:ext cx="41245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Your Gateway to Advanced Aortic Aneurysm Solutions (AAA)</a:t>
              </a:r>
              <a:endParaRPr lang="en-GB" sz="28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14529F-3771-5305-EEBB-45765393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7136" y="3939147"/>
              <a:ext cx="1095528" cy="41915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A5DCA8-1D14-FC33-2FC9-F9754194308A}"/>
                </a:ext>
              </a:extLst>
            </p:cNvPr>
            <p:cNvSpPr txBox="1"/>
            <p:nvPr/>
          </p:nvSpPr>
          <p:spPr>
            <a:xfrm>
              <a:off x="-3543570" y="-208602"/>
              <a:ext cx="41245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What is the website look like now</a:t>
              </a:r>
              <a:endParaRPr lang="en-GB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8B9E09-FE88-3875-72E9-6D3C98E83C1A}"/>
                </a:ext>
              </a:extLst>
            </p:cNvPr>
            <p:cNvSpPr txBox="1"/>
            <p:nvPr/>
          </p:nvSpPr>
          <p:spPr>
            <a:xfrm>
              <a:off x="8994302" y="-1371944"/>
              <a:ext cx="41245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What I want the website to look like</a:t>
              </a:r>
              <a:endParaRPr lang="en-GB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85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8F06FB-2CAF-C5E1-1B10-758C44CB21E1}"/>
              </a:ext>
            </a:extLst>
          </p:cNvPr>
          <p:cNvGrpSpPr/>
          <p:nvPr/>
        </p:nvGrpSpPr>
        <p:grpSpPr>
          <a:xfrm>
            <a:off x="0" y="-96135"/>
            <a:ext cx="12192000" cy="8787578"/>
            <a:chOff x="0" y="-96135"/>
            <a:chExt cx="12192000" cy="87875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59D6A15-B0E6-71AE-E1CA-1B51CA85B07B}"/>
                </a:ext>
              </a:extLst>
            </p:cNvPr>
            <p:cNvGrpSpPr/>
            <p:nvPr/>
          </p:nvGrpSpPr>
          <p:grpSpPr>
            <a:xfrm>
              <a:off x="0" y="-96135"/>
              <a:ext cx="12192000" cy="8787578"/>
              <a:chOff x="0" y="335379"/>
              <a:chExt cx="12192000" cy="878757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DB75B5F-8C17-7194-C821-8CF0AD431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35379"/>
                <a:ext cx="12192000" cy="402966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B920545-9471-8F82-8440-D09B7E893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197392"/>
                <a:ext cx="12192000" cy="2925565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ACD37A-0CC1-F7EC-3FC7-A76206132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085"/>
            <a:stretch/>
          </p:blipFill>
          <p:spPr>
            <a:xfrm>
              <a:off x="0" y="841693"/>
              <a:ext cx="12192000" cy="5016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417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F0D7685-4B30-065D-0CB0-04F9D55E1E55}"/>
              </a:ext>
            </a:extLst>
          </p:cNvPr>
          <p:cNvGrpSpPr/>
          <p:nvPr/>
        </p:nvGrpSpPr>
        <p:grpSpPr>
          <a:xfrm>
            <a:off x="221380" y="-212867"/>
            <a:ext cx="12192000" cy="8787578"/>
            <a:chOff x="0" y="335379"/>
            <a:chExt cx="12192000" cy="87875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0FC062-EFDA-9013-0F1F-4A02B91D9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5379"/>
              <a:ext cx="12192000" cy="40296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277C7E-BA1B-3451-048A-78E8A11BB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197392"/>
              <a:ext cx="12192000" cy="292556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4C6193-0E16-34DC-C8E9-A4D1F80B5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7" r="684" b="2877"/>
          <a:stretch/>
        </p:blipFill>
        <p:spPr>
          <a:xfrm>
            <a:off x="221380" y="721485"/>
            <a:ext cx="12192000" cy="50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98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0231C-9408-C9A4-BAC0-748F5E698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E861B8-9EDE-8E9C-D0F6-29A3F6540786}"/>
              </a:ext>
            </a:extLst>
          </p:cNvPr>
          <p:cNvGrpSpPr/>
          <p:nvPr/>
        </p:nvGrpSpPr>
        <p:grpSpPr>
          <a:xfrm>
            <a:off x="0" y="702644"/>
            <a:ext cx="12192000" cy="5286418"/>
            <a:chOff x="0" y="702644"/>
            <a:chExt cx="12192000" cy="5286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DCAFA1-3611-804B-302F-15D014A02A63}"/>
                </a:ext>
              </a:extLst>
            </p:cNvPr>
            <p:cNvSpPr/>
            <p:nvPr/>
          </p:nvSpPr>
          <p:spPr>
            <a:xfrm>
              <a:off x="6822040" y="830438"/>
              <a:ext cx="5369960" cy="5003856"/>
            </a:xfrm>
            <a:prstGeom prst="rect">
              <a:avLst/>
            </a:prstGeom>
            <a:solidFill>
              <a:srgbClr val="699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D80693-898C-EFAE-64FF-B7E6BA879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0438"/>
              <a:ext cx="7505786" cy="500385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50EC4D6-3422-A988-5DA1-58B1AB94D113}"/>
                </a:ext>
              </a:extLst>
            </p:cNvPr>
            <p:cNvSpPr/>
            <p:nvPr/>
          </p:nvSpPr>
          <p:spPr>
            <a:xfrm>
              <a:off x="7301704" y="702644"/>
              <a:ext cx="937526" cy="5286418"/>
            </a:xfrm>
            <a:prstGeom prst="rect">
              <a:avLst/>
            </a:prstGeom>
            <a:solidFill>
              <a:srgbClr val="699EC4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BA054E-4245-58F7-E32F-97692D231509}"/>
                </a:ext>
              </a:extLst>
            </p:cNvPr>
            <p:cNvSpPr/>
            <p:nvPr/>
          </p:nvSpPr>
          <p:spPr>
            <a:xfrm>
              <a:off x="7301703" y="843925"/>
              <a:ext cx="649407" cy="5003856"/>
            </a:xfrm>
            <a:prstGeom prst="rect">
              <a:avLst/>
            </a:prstGeom>
            <a:solidFill>
              <a:srgbClr val="699FC4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66072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87CA1-C55C-5530-BC01-7F506E3A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4361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B08BD9-11BD-329E-54EF-779BA5F7C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910"/>
            <a:ext cx="12192000" cy="3969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9C39F-454B-5F47-CACF-BB62C38C8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85452"/>
            <a:ext cx="12192000" cy="21886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998490-E3E7-868C-72A3-9FBA75CDC1D6}"/>
              </a:ext>
            </a:extLst>
          </p:cNvPr>
          <p:cNvGrpSpPr/>
          <p:nvPr/>
        </p:nvGrpSpPr>
        <p:grpSpPr>
          <a:xfrm>
            <a:off x="-1" y="4385452"/>
            <a:ext cx="12192002" cy="2198394"/>
            <a:chOff x="-1" y="4385452"/>
            <a:chExt cx="12192002" cy="21983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65A257-F7A6-B8B0-4713-1D79A6DC1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5353" b="1085"/>
            <a:stretch/>
          </p:blipFill>
          <p:spPr>
            <a:xfrm>
              <a:off x="3099373" y="4385452"/>
              <a:ext cx="6185042" cy="219839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1AF854-D03C-93EF-04D1-B101BE592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085"/>
            <a:stretch/>
          </p:blipFill>
          <p:spPr>
            <a:xfrm flipH="1">
              <a:off x="-1" y="4385452"/>
              <a:ext cx="5342562" cy="21983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60C847C-E864-8ECE-3A35-7D9AF6260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085"/>
            <a:stretch/>
          </p:blipFill>
          <p:spPr>
            <a:xfrm>
              <a:off x="6849439" y="4385452"/>
              <a:ext cx="5342562" cy="2198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60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7F13A0-56A5-29D6-FE08-29E2DC6BA434}"/>
              </a:ext>
            </a:extLst>
          </p:cNvPr>
          <p:cNvGrpSpPr/>
          <p:nvPr/>
        </p:nvGrpSpPr>
        <p:grpSpPr>
          <a:xfrm>
            <a:off x="-3" y="101129"/>
            <a:ext cx="12192002" cy="2198394"/>
            <a:chOff x="-1" y="4385452"/>
            <a:chExt cx="12192002" cy="21983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95D5BA-029D-F2DB-4A5C-352C90E7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5353" b="1085"/>
            <a:stretch/>
          </p:blipFill>
          <p:spPr>
            <a:xfrm>
              <a:off x="3099373" y="4385452"/>
              <a:ext cx="6185042" cy="219839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7272DE-ADFB-0568-BB2A-B7530A920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085"/>
            <a:stretch/>
          </p:blipFill>
          <p:spPr>
            <a:xfrm flipH="1">
              <a:off x="-1" y="4385452"/>
              <a:ext cx="5342562" cy="21983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DFDA6C-979D-3BBB-DB95-0CB68F178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085"/>
            <a:stretch/>
          </p:blipFill>
          <p:spPr>
            <a:xfrm>
              <a:off x="6849439" y="4385452"/>
              <a:ext cx="5342562" cy="219839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FDA7B1-DC8C-2B88-6FBE-F44C074838D9}"/>
              </a:ext>
            </a:extLst>
          </p:cNvPr>
          <p:cNvGrpSpPr/>
          <p:nvPr/>
        </p:nvGrpSpPr>
        <p:grpSpPr>
          <a:xfrm>
            <a:off x="-3" y="2485491"/>
            <a:ext cx="12192002" cy="2249766"/>
            <a:chOff x="-3" y="2485491"/>
            <a:chExt cx="12192002" cy="224976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45FFFD-47FA-11E8-9569-E0FFFB4CCAE0}"/>
                </a:ext>
              </a:extLst>
            </p:cNvPr>
            <p:cNvGrpSpPr/>
            <p:nvPr/>
          </p:nvGrpSpPr>
          <p:grpSpPr>
            <a:xfrm>
              <a:off x="-3" y="2536863"/>
              <a:ext cx="12192002" cy="2198394"/>
              <a:chOff x="-3" y="2536863"/>
              <a:chExt cx="12192002" cy="219839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362E96F-4F70-82DB-87F2-EB1EEF479C03}"/>
                  </a:ext>
                </a:extLst>
              </p:cNvPr>
              <p:cNvGrpSpPr/>
              <p:nvPr/>
            </p:nvGrpSpPr>
            <p:grpSpPr>
              <a:xfrm>
                <a:off x="3099372" y="2536863"/>
                <a:ext cx="9092627" cy="2198394"/>
                <a:chOff x="3099373" y="4385452"/>
                <a:chExt cx="9092627" cy="219839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D35EC64-C09F-20D6-0166-7D45272D9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5353" b="1085"/>
                <a:stretch/>
              </p:blipFill>
              <p:spPr>
                <a:xfrm>
                  <a:off x="3099373" y="4385452"/>
                  <a:ext cx="6185042" cy="2198394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8B6A2251-89B6-0249-7B43-22F295288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13653" b="1085"/>
                <a:stretch/>
              </p:blipFill>
              <p:spPr>
                <a:xfrm>
                  <a:off x="7578905" y="4385452"/>
                  <a:ext cx="4613095" cy="2198394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7AAB8BA-9644-8156-9779-EA264769A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9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3653" b="1085"/>
              <a:stretch/>
            </p:blipFill>
            <p:spPr>
              <a:xfrm flipH="1">
                <a:off x="-3" y="2536863"/>
                <a:ext cx="4613095" cy="2198394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F1BB53-EBCB-C355-B4BD-D1D139065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0" t="1" r="49711" b="1085"/>
            <a:stretch/>
          </p:blipFill>
          <p:spPr>
            <a:xfrm rot="16200000">
              <a:off x="3147176" y="1644863"/>
              <a:ext cx="517133" cy="2198394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55CA65-5AA2-1DE9-12E3-89C78A2A7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0" t="1" r="49711" b="1085"/>
            <a:stretch/>
          </p:blipFill>
          <p:spPr>
            <a:xfrm rot="5400000" flipH="1">
              <a:off x="5376392" y="1644864"/>
              <a:ext cx="517133" cy="2198394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8921AD1-BF70-0391-ECCB-9D8FA197C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0" t="1" r="49711" b="1085"/>
            <a:stretch/>
          </p:blipFill>
          <p:spPr>
            <a:xfrm rot="16200000">
              <a:off x="7543965" y="1644863"/>
              <a:ext cx="517133" cy="2198394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5A6753-EAA1-1D9E-49BB-756454C86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0" t="1" r="49470" b="45398"/>
            <a:stretch/>
          </p:blipFill>
          <p:spPr>
            <a:xfrm rot="5400000" flipH="1">
              <a:off x="8982332" y="2143725"/>
              <a:ext cx="529981" cy="1213514"/>
            </a:xfrm>
            <a:prstGeom prst="rect">
              <a:avLst/>
            </a:prstGeom>
            <a:effectLst>
              <a:softEdge rad="63500"/>
            </a:effec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D3C3BF7-D29D-9486-87D3-D80F4A071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/>
          <a:stretch/>
        </p:blipFill>
        <p:spPr>
          <a:xfrm>
            <a:off x="-3" y="4379327"/>
            <a:ext cx="12192000" cy="21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90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8AF478-3689-8ED3-6E5B-BE5633B9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85" y="1616194"/>
            <a:ext cx="7467814" cy="4429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B40583-75F4-0206-9EF1-4EB59E1D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58832" y="1739156"/>
            <a:ext cx="7467814" cy="44650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1C32CF-CFFD-ADF0-94B7-20747AC4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342" y="-493355"/>
            <a:ext cx="7467814" cy="44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DBA038-9EE7-9450-3FB4-1AB1EE9A4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1048" y="1736326"/>
            <a:ext cx="7472549" cy="4465022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56E8A11-8794-88C8-320D-073AF98DFCC5}"/>
              </a:ext>
            </a:extLst>
          </p:cNvPr>
          <p:cNvSpPr/>
          <p:nvPr/>
        </p:nvSpPr>
        <p:spPr>
          <a:xfrm>
            <a:off x="-4011048" y="1736326"/>
            <a:ext cx="7520030" cy="4465022"/>
          </a:xfrm>
          <a:prstGeom prst="rect">
            <a:avLst/>
          </a:prstGeom>
          <a:gradFill flip="none" rotWithShape="1">
            <a:gsLst>
              <a:gs pos="0">
                <a:srgbClr val="111926"/>
              </a:gs>
              <a:gs pos="50000">
                <a:srgbClr val="1F3B4E"/>
              </a:gs>
              <a:gs pos="100000">
                <a:srgbClr val="79A6BB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4C75CA4-BA5B-762F-F8B6-39613AABF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8529" y="1736326"/>
            <a:ext cx="7472549" cy="4465022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D985DFE-8569-35D9-C159-0E040E35C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0" t="8944" r="322" b="3983"/>
          <a:stretch/>
        </p:blipFill>
        <p:spPr bwMode="auto">
          <a:xfrm>
            <a:off x="4130604" y="1616193"/>
            <a:ext cx="6185042" cy="4447383"/>
          </a:xfrm>
          <a:prstGeom prst="rect">
            <a:avLst/>
          </a:prstGeom>
          <a:solidFill>
            <a:srgbClr val="06051D"/>
          </a:solidFill>
        </p:spPr>
      </p:pic>
    </p:spTree>
    <p:extLst>
      <p:ext uri="{BB962C8B-B14F-4D97-AF65-F5344CB8AC3E}">
        <p14:creationId xmlns:p14="http://schemas.microsoft.com/office/powerpoint/2010/main" val="3797856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5CEB27-6568-FC56-294D-3EAFE9486CC9}"/>
              </a:ext>
            </a:extLst>
          </p:cNvPr>
          <p:cNvGrpSpPr/>
          <p:nvPr/>
        </p:nvGrpSpPr>
        <p:grpSpPr>
          <a:xfrm>
            <a:off x="127001" y="256001"/>
            <a:ext cx="12065002" cy="2198394"/>
            <a:chOff x="127001" y="256001"/>
            <a:chExt cx="12065002" cy="21983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26842B7-6788-7F0E-4B36-5FAEC053F29B}"/>
                </a:ext>
              </a:extLst>
            </p:cNvPr>
            <p:cNvGrpSpPr/>
            <p:nvPr/>
          </p:nvGrpSpPr>
          <p:grpSpPr>
            <a:xfrm>
              <a:off x="127001" y="256001"/>
              <a:ext cx="12065002" cy="2198394"/>
              <a:chOff x="2501896" y="2536863"/>
              <a:chExt cx="9690103" cy="219839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34CD298-48E9-55AF-D6E0-CF9F2B7452B4}"/>
                  </a:ext>
                </a:extLst>
              </p:cNvPr>
              <p:cNvGrpSpPr/>
              <p:nvPr/>
            </p:nvGrpSpPr>
            <p:grpSpPr>
              <a:xfrm>
                <a:off x="3099372" y="2536863"/>
                <a:ext cx="9092627" cy="2198394"/>
                <a:chOff x="3099373" y="4385452"/>
                <a:chExt cx="9092627" cy="2198394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F28F008-D008-2286-5F55-02E1DA882C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5353" b="1085"/>
                <a:stretch/>
              </p:blipFill>
              <p:spPr>
                <a:xfrm>
                  <a:off x="3099373" y="4385452"/>
                  <a:ext cx="6185042" cy="2198394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9BB58A2-EE75-69B1-A27D-99CFB15AE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13653" b="1085"/>
                <a:stretch/>
              </p:blipFill>
              <p:spPr>
                <a:xfrm>
                  <a:off x="7578905" y="4385452"/>
                  <a:ext cx="4613095" cy="2198394"/>
                </a:xfrm>
                <a:prstGeom prst="rect">
                  <a:avLst/>
                </a:prstGeom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0C1778C-F9F0-4E1B-7FD8-1EA002A3C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9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60483" b="1085"/>
              <a:stretch/>
            </p:blipFill>
            <p:spPr>
              <a:xfrm flipH="1">
                <a:off x="2501896" y="2536863"/>
                <a:ext cx="2111195" cy="2198394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6F2846-1560-A23F-6B89-28EF2DDFCE67}"/>
                </a:ext>
              </a:extLst>
            </p:cNvPr>
            <p:cNvSpPr/>
            <p:nvPr/>
          </p:nvSpPr>
          <p:spPr>
            <a:xfrm>
              <a:off x="228600" y="384648"/>
              <a:ext cx="1981200" cy="1941099"/>
            </a:xfrm>
            <a:prstGeom prst="rect">
              <a:avLst/>
            </a:prstGeom>
            <a:solidFill>
              <a:srgbClr val="66B2E9"/>
            </a:solidFill>
            <a:effectLst>
              <a:softEdge rad="31750"/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70472E-15F1-7888-F00D-AE04E77BBFB2}"/>
                </a:ext>
              </a:extLst>
            </p:cNvPr>
            <p:cNvSpPr/>
            <p:nvPr/>
          </p:nvSpPr>
          <p:spPr>
            <a:xfrm>
              <a:off x="517725" y="693477"/>
              <a:ext cx="140294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lgerian" panose="04020705040A02060702" pitchFamily="82" charset="0"/>
                  <a:cs typeface="Andalus" panose="02020603050405020304" pitchFamily="18" charset="-78"/>
                </a:rPr>
                <a:t>01</a:t>
              </a:r>
              <a:endPara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  <a:cs typeface="Andalus" panose="02020603050405020304" pitchFamily="18" charset="-7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D186E3-E732-12CA-7F06-BAC03ED8B44C}"/>
              </a:ext>
            </a:extLst>
          </p:cNvPr>
          <p:cNvGrpSpPr/>
          <p:nvPr/>
        </p:nvGrpSpPr>
        <p:grpSpPr>
          <a:xfrm>
            <a:off x="126998" y="2583042"/>
            <a:ext cx="12065002" cy="2198394"/>
            <a:chOff x="126998" y="2583042"/>
            <a:chExt cx="12065002" cy="21983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71DE84-6FD0-8232-0E17-A289F79A1CBD}"/>
                </a:ext>
              </a:extLst>
            </p:cNvPr>
            <p:cNvGrpSpPr/>
            <p:nvPr/>
          </p:nvGrpSpPr>
          <p:grpSpPr>
            <a:xfrm>
              <a:off x="126998" y="2583042"/>
              <a:ext cx="12065002" cy="2198394"/>
              <a:chOff x="2501896" y="2536863"/>
              <a:chExt cx="9690103" cy="219839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4E1E3A7-9B04-7D0F-22BE-359C4C739A8D}"/>
                  </a:ext>
                </a:extLst>
              </p:cNvPr>
              <p:cNvGrpSpPr/>
              <p:nvPr/>
            </p:nvGrpSpPr>
            <p:grpSpPr>
              <a:xfrm>
                <a:off x="3099372" y="2536863"/>
                <a:ext cx="9092627" cy="2198394"/>
                <a:chOff x="3099373" y="4385452"/>
                <a:chExt cx="9092627" cy="2198394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FBE2409-7750-C0F4-03E8-DF946567C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5353" b="1085"/>
                <a:stretch/>
              </p:blipFill>
              <p:spPr>
                <a:xfrm>
                  <a:off x="3099373" y="4385452"/>
                  <a:ext cx="6185042" cy="2198394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F53B524-F5B0-5E3D-9821-24C2F605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13653" b="1085"/>
                <a:stretch/>
              </p:blipFill>
              <p:spPr>
                <a:xfrm>
                  <a:off x="7578905" y="4385452"/>
                  <a:ext cx="4613095" cy="2198394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C029148-C8F4-D06A-DEDA-650AC6ABC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9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60483" b="1085"/>
              <a:stretch/>
            </p:blipFill>
            <p:spPr>
              <a:xfrm flipH="1">
                <a:off x="2501896" y="2536863"/>
                <a:ext cx="2111195" cy="2198394"/>
              </a:xfrm>
              <a:prstGeom prst="rect">
                <a:avLst/>
              </a:prstGeom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9EF7AE-BBBA-D012-28A3-16F6DD2C4C52}"/>
                </a:ext>
              </a:extLst>
            </p:cNvPr>
            <p:cNvSpPr/>
            <p:nvPr/>
          </p:nvSpPr>
          <p:spPr>
            <a:xfrm>
              <a:off x="228597" y="2711687"/>
              <a:ext cx="1981200" cy="1941099"/>
            </a:xfrm>
            <a:prstGeom prst="rect">
              <a:avLst/>
            </a:prstGeom>
            <a:solidFill>
              <a:srgbClr val="66B2E9">
                <a:alpha val="10000"/>
              </a:srgbClr>
            </a:solidFill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6A38A1-8F2B-1C3B-2CFD-6A1E2629F7EC}"/>
                </a:ext>
              </a:extLst>
            </p:cNvPr>
            <p:cNvSpPr/>
            <p:nvPr/>
          </p:nvSpPr>
          <p:spPr>
            <a:xfrm>
              <a:off x="453603" y="3020518"/>
              <a:ext cx="1531188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odoni MT Black" panose="02070A03080606020203" pitchFamily="18" charset="0"/>
                  <a:cs typeface="Andalus" panose="02020603050405020304" pitchFamily="18" charset="-78"/>
                </a:rPr>
                <a:t>01</a:t>
              </a:r>
              <a:endPara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 Black" panose="02070A03080606020203" pitchFamily="18" charset="0"/>
                <a:cs typeface="Andalus" panose="02020603050405020304" pitchFamily="18" charset="-78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EA96F3-C8C4-5EAF-D4E3-2854BD857101}"/>
              </a:ext>
            </a:extLst>
          </p:cNvPr>
          <p:cNvGrpSpPr/>
          <p:nvPr/>
        </p:nvGrpSpPr>
        <p:grpSpPr>
          <a:xfrm>
            <a:off x="126998" y="3141842"/>
            <a:ext cx="12065002" cy="2198394"/>
            <a:chOff x="126998" y="2583042"/>
            <a:chExt cx="12065002" cy="21983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4318FE-D230-88D2-1813-7D1231FF23C2}"/>
                </a:ext>
              </a:extLst>
            </p:cNvPr>
            <p:cNvGrpSpPr/>
            <p:nvPr/>
          </p:nvGrpSpPr>
          <p:grpSpPr>
            <a:xfrm>
              <a:off x="126998" y="2583042"/>
              <a:ext cx="12065002" cy="2198394"/>
              <a:chOff x="2501896" y="2536863"/>
              <a:chExt cx="9690103" cy="219839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D8B5EAE-BE0B-9E2E-FEEB-C900F9E65645}"/>
                  </a:ext>
                </a:extLst>
              </p:cNvPr>
              <p:cNvGrpSpPr/>
              <p:nvPr/>
            </p:nvGrpSpPr>
            <p:grpSpPr>
              <a:xfrm>
                <a:off x="3099372" y="2536863"/>
                <a:ext cx="9092627" cy="2198394"/>
                <a:chOff x="3099373" y="4385452"/>
                <a:chExt cx="9092627" cy="2198394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200B52B-C4D3-D260-AB56-443B49E0D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5353" b="1085"/>
                <a:stretch/>
              </p:blipFill>
              <p:spPr>
                <a:xfrm>
                  <a:off x="3099373" y="4385452"/>
                  <a:ext cx="6185042" cy="2198394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939DB545-9238-5201-9B23-3E20FA2315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13653" b="1085"/>
                <a:stretch/>
              </p:blipFill>
              <p:spPr>
                <a:xfrm>
                  <a:off x="7578905" y="4385452"/>
                  <a:ext cx="4613095" cy="2198394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A9EEB6E-C51A-346F-BDD3-02D59551F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9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60483" b="1085"/>
              <a:stretch/>
            </p:blipFill>
            <p:spPr>
              <a:xfrm flipH="1">
                <a:off x="2501896" y="2536863"/>
                <a:ext cx="2111195" cy="2198394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C56619-9110-06BC-C649-3148BF4D0344}"/>
                </a:ext>
              </a:extLst>
            </p:cNvPr>
            <p:cNvSpPr/>
            <p:nvPr/>
          </p:nvSpPr>
          <p:spPr>
            <a:xfrm>
              <a:off x="228597" y="2711687"/>
              <a:ext cx="1981200" cy="1941099"/>
            </a:xfrm>
            <a:prstGeom prst="rect">
              <a:avLst/>
            </a:prstGeom>
            <a:solidFill>
              <a:srgbClr val="66B2E9">
                <a:alpha val="10000"/>
              </a:srgbClr>
            </a:solidFill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0FC0D6-4624-1806-158A-EE80D8F2696A}"/>
                </a:ext>
              </a:extLst>
            </p:cNvPr>
            <p:cNvSpPr/>
            <p:nvPr/>
          </p:nvSpPr>
          <p:spPr>
            <a:xfrm>
              <a:off x="453603" y="3020518"/>
              <a:ext cx="1531188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odoni MT Black" panose="02070A03080606020203" pitchFamily="18" charset="0"/>
                  <a:cs typeface="Andalus" panose="02020603050405020304" pitchFamily="18" charset="-78"/>
                </a:rPr>
                <a:t>02</a:t>
              </a:r>
              <a:endPara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 Black" panose="02070A03080606020203" pitchFamily="18" charset="0"/>
                <a:cs typeface="Andalus" panose="02020603050405020304" pitchFamily="18" charset="-78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295250-B45F-E5FD-0CE8-FB0921A60B0C}"/>
              </a:ext>
            </a:extLst>
          </p:cNvPr>
          <p:cNvGrpSpPr/>
          <p:nvPr/>
        </p:nvGrpSpPr>
        <p:grpSpPr>
          <a:xfrm>
            <a:off x="126998" y="3309085"/>
            <a:ext cx="12065002" cy="2198394"/>
            <a:chOff x="126998" y="2583042"/>
            <a:chExt cx="12065002" cy="21983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B89D54-D040-C962-DFC1-6495DC9DE73E}"/>
                </a:ext>
              </a:extLst>
            </p:cNvPr>
            <p:cNvGrpSpPr/>
            <p:nvPr/>
          </p:nvGrpSpPr>
          <p:grpSpPr>
            <a:xfrm>
              <a:off x="126998" y="2583042"/>
              <a:ext cx="12065002" cy="2198394"/>
              <a:chOff x="2501896" y="2536863"/>
              <a:chExt cx="9690103" cy="2198394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64BA309-0065-555A-1C12-39EA732110BD}"/>
                  </a:ext>
                </a:extLst>
              </p:cNvPr>
              <p:cNvGrpSpPr/>
              <p:nvPr/>
            </p:nvGrpSpPr>
            <p:grpSpPr>
              <a:xfrm>
                <a:off x="3099372" y="2536863"/>
                <a:ext cx="9092627" cy="2198394"/>
                <a:chOff x="3099373" y="4385452"/>
                <a:chExt cx="9092627" cy="2198394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16ECCCEA-8562-85CF-5FBD-412CB04084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5353" b="1085"/>
                <a:stretch/>
              </p:blipFill>
              <p:spPr>
                <a:xfrm>
                  <a:off x="3099373" y="4385452"/>
                  <a:ext cx="6185042" cy="2198394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6D7D4C90-1C5E-BFB7-0DAB-54D92EDA4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13653" b="1085"/>
                <a:stretch/>
              </p:blipFill>
              <p:spPr>
                <a:xfrm>
                  <a:off x="7578905" y="4385452"/>
                  <a:ext cx="4613095" cy="2198394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1C156A46-7E5F-63A6-B9F9-212269E84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9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60483" b="1085"/>
              <a:stretch/>
            </p:blipFill>
            <p:spPr>
              <a:xfrm flipH="1">
                <a:off x="2501896" y="2536863"/>
                <a:ext cx="2111195" cy="2198394"/>
              </a:xfrm>
              <a:prstGeom prst="rect">
                <a:avLst/>
              </a:prstGeom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FACB97-1460-D40D-279E-831DE09A741A}"/>
                </a:ext>
              </a:extLst>
            </p:cNvPr>
            <p:cNvSpPr/>
            <p:nvPr/>
          </p:nvSpPr>
          <p:spPr>
            <a:xfrm>
              <a:off x="228597" y="2711687"/>
              <a:ext cx="1981200" cy="1941099"/>
            </a:xfrm>
            <a:prstGeom prst="rect">
              <a:avLst/>
            </a:prstGeom>
            <a:solidFill>
              <a:srgbClr val="66B2E9">
                <a:alpha val="10000"/>
              </a:srgbClr>
            </a:solidFill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C00CC6-90AF-27F8-9176-F08CC88DC18B}"/>
                </a:ext>
              </a:extLst>
            </p:cNvPr>
            <p:cNvSpPr/>
            <p:nvPr/>
          </p:nvSpPr>
          <p:spPr>
            <a:xfrm>
              <a:off x="453603" y="3020518"/>
              <a:ext cx="1531188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odoni MT Black" panose="02070A03080606020203" pitchFamily="18" charset="0"/>
                  <a:cs typeface="Andalus" panose="02020603050405020304" pitchFamily="18" charset="-78"/>
                </a:rPr>
                <a:t>03</a:t>
              </a:r>
              <a:endPara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 Black" panose="02070A03080606020203" pitchFamily="18" charset="0"/>
                <a:cs typeface="Andalus" panose="02020603050405020304" pitchFamily="18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518133A-2998-A61C-A666-4B6C31B7B3C2}"/>
              </a:ext>
            </a:extLst>
          </p:cNvPr>
          <p:cNvGrpSpPr/>
          <p:nvPr/>
        </p:nvGrpSpPr>
        <p:grpSpPr>
          <a:xfrm>
            <a:off x="126998" y="3553589"/>
            <a:ext cx="12065002" cy="2198394"/>
            <a:chOff x="126998" y="2583042"/>
            <a:chExt cx="12065002" cy="219839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0D7AABC-FB42-1884-E547-42550EB2A833}"/>
                </a:ext>
              </a:extLst>
            </p:cNvPr>
            <p:cNvGrpSpPr/>
            <p:nvPr/>
          </p:nvGrpSpPr>
          <p:grpSpPr>
            <a:xfrm>
              <a:off x="126998" y="2583042"/>
              <a:ext cx="12065002" cy="2198394"/>
              <a:chOff x="2501896" y="2536863"/>
              <a:chExt cx="9690103" cy="219839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38FA243-5F21-68C4-F7BC-96030330D9E7}"/>
                  </a:ext>
                </a:extLst>
              </p:cNvPr>
              <p:cNvGrpSpPr/>
              <p:nvPr/>
            </p:nvGrpSpPr>
            <p:grpSpPr>
              <a:xfrm>
                <a:off x="3099372" y="2536863"/>
                <a:ext cx="9092627" cy="2198394"/>
                <a:chOff x="3099373" y="4385452"/>
                <a:chExt cx="9092627" cy="2198394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2F12CE2C-7D45-2C35-556D-A78B877FDB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5353" b="1085"/>
                <a:stretch/>
              </p:blipFill>
              <p:spPr>
                <a:xfrm>
                  <a:off x="3099373" y="4385452"/>
                  <a:ext cx="6185042" cy="2198394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C8A8571F-AF0C-2EEC-4DC2-71D25A74E9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13653" b="1085"/>
                <a:stretch/>
              </p:blipFill>
              <p:spPr>
                <a:xfrm>
                  <a:off x="7578905" y="4385452"/>
                  <a:ext cx="4613095" cy="2198394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4D831FB-92BE-7F80-98B2-ED4BC9840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9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60483" b="1085"/>
              <a:stretch/>
            </p:blipFill>
            <p:spPr>
              <a:xfrm flipH="1">
                <a:off x="2501896" y="2536863"/>
                <a:ext cx="2111195" cy="2198394"/>
              </a:xfrm>
              <a:prstGeom prst="rect">
                <a:avLst/>
              </a:prstGeom>
            </p:spPr>
          </p:pic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3BAB393-44D8-5A11-310F-F472629756EA}"/>
                </a:ext>
              </a:extLst>
            </p:cNvPr>
            <p:cNvSpPr/>
            <p:nvPr/>
          </p:nvSpPr>
          <p:spPr>
            <a:xfrm>
              <a:off x="228597" y="2711687"/>
              <a:ext cx="1981200" cy="1941099"/>
            </a:xfrm>
            <a:prstGeom prst="rect">
              <a:avLst/>
            </a:prstGeom>
            <a:solidFill>
              <a:srgbClr val="66B2E9">
                <a:alpha val="10000"/>
              </a:srgbClr>
            </a:solidFill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AED8230-4257-D51A-639F-3D08D203582C}"/>
                </a:ext>
              </a:extLst>
            </p:cNvPr>
            <p:cNvSpPr/>
            <p:nvPr/>
          </p:nvSpPr>
          <p:spPr>
            <a:xfrm>
              <a:off x="453603" y="3020518"/>
              <a:ext cx="1531188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odoni MT Black" panose="02070A03080606020203" pitchFamily="18" charset="0"/>
                  <a:cs typeface="Andalus" panose="02020603050405020304" pitchFamily="18" charset="-78"/>
                </a:rPr>
                <a:t>04</a:t>
              </a:r>
              <a:endPara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 Black" panose="02070A03080606020203" pitchFamily="18" charset="0"/>
                <a:cs typeface="Andalus" panose="02020603050405020304" pitchFamily="18" charset="-7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1F9B08-7913-7330-9D04-9120D09C84FA}"/>
              </a:ext>
            </a:extLst>
          </p:cNvPr>
          <p:cNvGrpSpPr/>
          <p:nvPr/>
        </p:nvGrpSpPr>
        <p:grpSpPr>
          <a:xfrm>
            <a:off x="63499" y="3785155"/>
            <a:ext cx="12065002" cy="2198394"/>
            <a:chOff x="126998" y="2583042"/>
            <a:chExt cx="12065002" cy="219839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B6DA651-85D3-9D41-7672-59A285725C7F}"/>
                </a:ext>
              </a:extLst>
            </p:cNvPr>
            <p:cNvGrpSpPr/>
            <p:nvPr/>
          </p:nvGrpSpPr>
          <p:grpSpPr>
            <a:xfrm>
              <a:off x="126998" y="2583042"/>
              <a:ext cx="12065002" cy="2198394"/>
              <a:chOff x="2501896" y="2536863"/>
              <a:chExt cx="9690103" cy="2198394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6982F7D-DB30-0F64-0470-8822E19BEDD3}"/>
                  </a:ext>
                </a:extLst>
              </p:cNvPr>
              <p:cNvGrpSpPr/>
              <p:nvPr/>
            </p:nvGrpSpPr>
            <p:grpSpPr>
              <a:xfrm>
                <a:off x="3099372" y="2536863"/>
                <a:ext cx="9092627" cy="2198394"/>
                <a:chOff x="3099373" y="4385452"/>
                <a:chExt cx="9092627" cy="2198394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462E4F11-4278-3C0A-921B-44ED8FEDF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5353" b="1085"/>
                <a:stretch/>
              </p:blipFill>
              <p:spPr>
                <a:xfrm>
                  <a:off x="3099373" y="4385452"/>
                  <a:ext cx="6185042" cy="2198394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2952BE0-97B7-3232-293E-422ED72F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13653" b="1085"/>
                <a:stretch/>
              </p:blipFill>
              <p:spPr>
                <a:xfrm>
                  <a:off x="7578905" y="4385452"/>
                  <a:ext cx="4613095" cy="2198394"/>
                </a:xfrm>
                <a:prstGeom prst="rect">
                  <a:avLst/>
                </a:prstGeom>
              </p:spPr>
            </p:pic>
          </p:grp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23E9EF3-58C9-57C6-6AFB-0E7C05C15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9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60483" b="1085"/>
              <a:stretch/>
            </p:blipFill>
            <p:spPr>
              <a:xfrm flipH="1">
                <a:off x="2501896" y="2536863"/>
                <a:ext cx="2111195" cy="2198394"/>
              </a:xfrm>
              <a:prstGeom prst="rect">
                <a:avLst/>
              </a:prstGeom>
            </p:spPr>
          </p:pic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A6BD4E9-1F10-6D8F-9D5F-70239EA5A232}"/>
                </a:ext>
              </a:extLst>
            </p:cNvPr>
            <p:cNvSpPr/>
            <p:nvPr/>
          </p:nvSpPr>
          <p:spPr>
            <a:xfrm>
              <a:off x="228597" y="2711687"/>
              <a:ext cx="1981200" cy="1941099"/>
            </a:xfrm>
            <a:prstGeom prst="rect">
              <a:avLst/>
            </a:prstGeom>
            <a:solidFill>
              <a:srgbClr val="66B2E9">
                <a:alpha val="10000"/>
              </a:srgbClr>
            </a:solidFill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069111-1C0D-757D-536B-D31800329E80}"/>
                </a:ext>
              </a:extLst>
            </p:cNvPr>
            <p:cNvSpPr/>
            <p:nvPr/>
          </p:nvSpPr>
          <p:spPr>
            <a:xfrm>
              <a:off x="453603" y="3020518"/>
              <a:ext cx="1531188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odoni MT Black" panose="02070A03080606020203" pitchFamily="18" charset="0"/>
                  <a:cs typeface="Andalus" panose="02020603050405020304" pitchFamily="18" charset="-78"/>
                </a:rPr>
                <a:t>05</a:t>
              </a:r>
              <a:endPara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 Black" panose="02070A03080606020203" pitchFamily="18" charset="0"/>
                <a:cs typeface="Andalus" panose="02020603050405020304" pitchFamily="18" charset="-78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9D9E81-8139-C62A-884B-417F7DE8ADE9}"/>
              </a:ext>
            </a:extLst>
          </p:cNvPr>
          <p:cNvGrpSpPr/>
          <p:nvPr/>
        </p:nvGrpSpPr>
        <p:grpSpPr>
          <a:xfrm>
            <a:off x="126307" y="255998"/>
            <a:ext cx="12065002" cy="2198394"/>
            <a:chOff x="126998" y="2583042"/>
            <a:chExt cx="12065002" cy="219839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07CE553-054F-8D17-92A0-DF53208B73A6}"/>
                </a:ext>
              </a:extLst>
            </p:cNvPr>
            <p:cNvGrpSpPr/>
            <p:nvPr/>
          </p:nvGrpSpPr>
          <p:grpSpPr>
            <a:xfrm>
              <a:off x="126998" y="2583042"/>
              <a:ext cx="12065002" cy="2198394"/>
              <a:chOff x="2501896" y="2536863"/>
              <a:chExt cx="9690103" cy="219839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A4E21D3-DA06-9F40-23C2-5C6EADB25772}"/>
                  </a:ext>
                </a:extLst>
              </p:cNvPr>
              <p:cNvGrpSpPr/>
              <p:nvPr/>
            </p:nvGrpSpPr>
            <p:grpSpPr>
              <a:xfrm>
                <a:off x="3099372" y="2536863"/>
                <a:ext cx="9092627" cy="2198394"/>
                <a:chOff x="3099373" y="4385452"/>
                <a:chExt cx="9092627" cy="2198394"/>
              </a:xfrm>
            </p:grpSpPr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9DD04B92-0B48-ABC7-CF95-FD887474F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5353" b="1085"/>
                <a:stretch/>
              </p:blipFill>
              <p:spPr>
                <a:xfrm>
                  <a:off x="3099373" y="4385452"/>
                  <a:ext cx="6185042" cy="2198394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7378C88A-4EA4-D894-A4E3-6EF639821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5900"/>
                          </a14:imgEffect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13653" b="1085"/>
                <a:stretch/>
              </p:blipFill>
              <p:spPr>
                <a:xfrm>
                  <a:off x="7578905" y="4385452"/>
                  <a:ext cx="4613095" cy="2198394"/>
                </a:xfrm>
                <a:prstGeom prst="rect">
                  <a:avLst/>
                </a:prstGeom>
              </p:spPr>
            </p:pic>
          </p:grp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EF7518E-CBA2-B664-D403-13A3AE3C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9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60483" b="1085"/>
              <a:stretch/>
            </p:blipFill>
            <p:spPr>
              <a:xfrm flipH="1">
                <a:off x="2501896" y="2536863"/>
                <a:ext cx="2111195" cy="2198394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FF748B-42A5-CEFC-38AF-473436564057}"/>
                </a:ext>
              </a:extLst>
            </p:cNvPr>
            <p:cNvSpPr/>
            <p:nvPr/>
          </p:nvSpPr>
          <p:spPr>
            <a:xfrm>
              <a:off x="228597" y="2711687"/>
              <a:ext cx="1981200" cy="1941099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E7037A-D259-76DB-E86A-D1B925629FFB}"/>
                </a:ext>
              </a:extLst>
            </p:cNvPr>
            <p:cNvSpPr/>
            <p:nvPr/>
          </p:nvSpPr>
          <p:spPr>
            <a:xfrm>
              <a:off x="892024" y="3020518"/>
              <a:ext cx="65434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odoni MT Black" panose="02070A03080606020203" pitchFamily="18" charset="0"/>
                  <a:cs typeface="Andalus" panose="02020603050405020304" pitchFamily="18" charset="-78"/>
                </a:rPr>
                <a:t>?</a:t>
              </a:r>
              <a:endPara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 Black" panose="02070A03080606020203" pitchFamily="18" charset="0"/>
                <a:cs typeface="Andalus" panose="02020603050405020304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44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CCFF4-EB35-9336-ADD0-69DC76C54487}"/>
              </a:ext>
            </a:extLst>
          </p:cNvPr>
          <p:cNvSpPr/>
          <p:nvPr/>
        </p:nvSpPr>
        <p:spPr>
          <a:xfrm>
            <a:off x="0" y="0"/>
            <a:ext cx="12192000" cy="122802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predicting the risk of aneurysm rupture, we can employ a data-driven approach that combines machine learning models with relevant clinical and imaging data. Here's the breakdown of the approach: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**Algorithm/Idea for Predicting Risk of Rupture**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**Input Data**: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**Clinical Data**: Patient age, gender, blood pressure, smoking status, family history, and other medical conditions (e.g., hypertension, diabetes).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**Imaging Data**: Aneurysm maximum diameter, wall thickness, volume, and growth rate (from previous service).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**Biomechanical Factors**: Wall stress, elasticity, and blood flow dynamics (if available from imaging analysis).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**Historical Data**: Time-series growth data of the aneurysm, if applicable.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**Feature Engineering**: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Extract relevant features such as: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Aneurysm diameter-to-wall-thickness ratio.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Aneurysm growth rate.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Blood pressure variability over time.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Use derived metrics like Peak Wall Stress (PWS) or Rupture Potential Index (RPI), which can be calculated using mathematical models or inferred from imaging data.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**Model Selection**: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Choose a machine learning model based on the data availability and complexity: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Logistic Regression: If the dataset is small and interpretable results are needed.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Random Forest or Gradient Boosting (e.g., </a:t>
            </a:r>
            <a:r>
              <a:rPr lang="en-GB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XGBoost</a:t>
            </a:r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): For moderately complex data with feature importance evaluation.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Deep Learning (e.g., Neural Networks): For large datasets or when incorporating imaging data directly.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**Model Training**: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Train the model on a </a:t>
            </a:r>
            <a:r>
              <a:rPr lang="en-GB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labeled</a:t>
            </a:r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dataset where rupture cases (positive) and non-rupture cases (negative) are known.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Use clinical studies or databases like UK Biobank, NIH datasets, or hospital-specific anonymized data.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**Validation and Testing**: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Split data into training, validation, and testing sets.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Use metrics like accuracy, sensitivity, specificity, and AUC (Area Under the Curve) to evaluate performance.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**Risk Scoring**: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Output a risk score (e.g., 0-1 or low/medium/high risk).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Provide threshold-based classification for rupture risk assessment.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**Visualization**: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Present results with a clear risk score and feature contributions (e.g., SHAP values) for interpretability.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Use charts or heatmaps to show the most critical factors contributing to the risk.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**Deployment**: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Integrate the trained model into the system.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Allow real-time or batch evaluation of patient data.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**Discussion Points**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**Data Availability**: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Do we have access to both clinical and imaging datasets?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How can we handle missing or incomplete data?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**Algorithm Choice**: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Should we start with simpler models for interpretability, or directly apply complex models for better accuracy?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**Validation Strategy**: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Cross-validation, external validation datasets, or simulated datasets?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**Scalability**:</a:t>
            </a: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Should we design this as a standalone service or integrate it seamlessly with the previous services?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</a:p>
          <a:p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me know your thoughts on this workflow. After we align on the methodology, we can begin coding!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646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B56DFD-0D52-828D-D727-9D03A2F8B4B6}"/>
              </a:ext>
            </a:extLst>
          </p:cNvPr>
          <p:cNvGrpSpPr/>
          <p:nvPr/>
        </p:nvGrpSpPr>
        <p:grpSpPr>
          <a:xfrm>
            <a:off x="-10033000" y="-4295805"/>
            <a:ext cx="12192000" cy="16779450"/>
            <a:chOff x="0" y="-4346605"/>
            <a:chExt cx="12192000" cy="167794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E0EF3F-65A7-FEFA-E255-5CEC0FEAD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346605"/>
              <a:ext cx="12192000" cy="51626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ED65CA-864D-66BB-AF5C-D85AD219B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16005"/>
              <a:ext cx="12192000" cy="43929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CE2117-69AC-9DC5-741B-23B41F0C5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208995"/>
              <a:ext cx="12192000" cy="43976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A9C45C-A2EC-5368-9753-964F261BB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9601985"/>
              <a:ext cx="12192000" cy="283086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F6C2A3-D336-312E-F621-3C885F2A79AA}"/>
              </a:ext>
            </a:extLst>
          </p:cNvPr>
          <p:cNvGrpSpPr/>
          <p:nvPr/>
        </p:nvGrpSpPr>
        <p:grpSpPr>
          <a:xfrm>
            <a:off x="-4194629" y="-11672612"/>
            <a:ext cx="12192000" cy="12496627"/>
            <a:chOff x="2489200" y="-4295805"/>
            <a:chExt cx="12192000" cy="124966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98285E-5A48-7C94-C135-D5C0B167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9200" y="-4295805"/>
              <a:ext cx="12192000" cy="49990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8751E6-30B8-E0FD-4011-EA532D4C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9200" y="703237"/>
              <a:ext cx="12192000" cy="20909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24FC49-E127-AF18-4CC8-E9EE11A12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9200" y="2794213"/>
              <a:ext cx="12192000" cy="25955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892929-ED88-DA1D-3379-1A506CDA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89200" y="5389763"/>
              <a:ext cx="12192000" cy="281105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175947-7594-196D-0B7B-977325B6BF0F}"/>
              </a:ext>
            </a:extLst>
          </p:cNvPr>
          <p:cNvGrpSpPr/>
          <p:nvPr/>
        </p:nvGrpSpPr>
        <p:grpSpPr>
          <a:xfrm>
            <a:off x="1088572" y="-7602562"/>
            <a:ext cx="12192000" cy="14295902"/>
            <a:chOff x="4445000" y="-2699220"/>
            <a:chExt cx="12192000" cy="142959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A34175-CC1D-E102-CABA-1705705F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45000" y="-2699220"/>
              <a:ext cx="12192000" cy="31124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3BFDEE6-C597-1558-2D6B-2DEA8AE47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45000" y="413220"/>
              <a:ext cx="12192000" cy="397383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5942EA3-7ADD-D241-AEC3-4F36E772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45000" y="4343188"/>
              <a:ext cx="12192000" cy="439118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CEF5052-6A49-FB10-A115-4F9AD10B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45000" y="8452022"/>
              <a:ext cx="12192000" cy="314466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BAEC82-1C9E-4C40-DE8B-3D1D993F9962}"/>
              </a:ext>
            </a:extLst>
          </p:cNvPr>
          <p:cNvGrpSpPr/>
          <p:nvPr/>
        </p:nvGrpSpPr>
        <p:grpSpPr>
          <a:xfrm>
            <a:off x="12765314" y="3616723"/>
            <a:ext cx="12192000" cy="11899116"/>
            <a:chOff x="7340600" y="-2440358"/>
            <a:chExt cx="12192000" cy="1189911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59E4BD-671C-209D-DAE7-53F7FF87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40600" y="-2440358"/>
              <a:ext cx="12192000" cy="310271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8ED12CA-F044-1A1F-A091-97C7B975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40600" y="662358"/>
              <a:ext cx="12192000" cy="284974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EC418DD-8C18-DE65-02F5-AC1DBA02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40600" y="3512101"/>
              <a:ext cx="12192000" cy="309955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8B5059A-52E4-7D02-1D1C-BBF44F526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40600" y="6554060"/>
              <a:ext cx="12192000" cy="29046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D2C806-D0B3-C03E-09B9-B7DC6BF99E53}"/>
              </a:ext>
            </a:extLst>
          </p:cNvPr>
          <p:cNvGrpSpPr/>
          <p:nvPr/>
        </p:nvGrpSpPr>
        <p:grpSpPr>
          <a:xfrm>
            <a:off x="13962743" y="-13966280"/>
            <a:ext cx="12192000" cy="10209229"/>
            <a:chOff x="9220200" y="-901497"/>
            <a:chExt cx="12192000" cy="1020922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A1DDDFB-1C39-6AEF-1B38-8EB007FE3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220200" y="-901497"/>
              <a:ext cx="12192000" cy="31124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C27A41D-5A01-F7A1-9956-994948D0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20200" y="2201219"/>
              <a:ext cx="12192000" cy="427461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BFB90C5-4A1E-4C5A-99C9-EFDE81C9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20200" y="6475833"/>
              <a:ext cx="12192000" cy="283189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53A983A-2F9D-87D9-AD87-176113691CF4}"/>
              </a:ext>
            </a:extLst>
          </p:cNvPr>
          <p:cNvGrpSpPr/>
          <p:nvPr/>
        </p:nvGrpSpPr>
        <p:grpSpPr>
          <a:xfrm>
            <a:off x="26709914" y="-2843167"/>
            <a:ext cx="12192000" cy="12409448"/>
            <a:chOff x="15214600" y="-1939592"/>
            <a:chExt cx="12192000" cy="1240944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6B0F53F-38DE-5B1D-84BC-53059213E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214600" y="-1939592"/>
              <a:ext cx="12192000" cy="3094743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80039D0-5816-4A8E-0EB5-E7C407B4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5214600" y="1119714"/>
              <a:ext cx="12192000" cy="399526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D65F5B2-FFB3-9455-AFC4-D8B494845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5214600" y="5114978"/>
              <a:ext cx="12192000" cy="251049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03A9C98-3547-C321-8725-95D5163D6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214600" y="7615585"/>
              <a:ext cx="12192000" cy="2854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740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1A51E0-5172-9D66-FAD2-45E1681EFD7E}"/>
              </a:ext>
            </a:extLst>
          </p:cNvPr>
          <p:cNvGrpSpPr/>
          <p:nvPr/>
        </p:nvGrpSpPr>
        <p:grpSpPr>
          <a:xfrm>
            <a:off x="0" y="375345"/>
            <a:ext cx="12192000" cy="5597911"/>
            <a:chOff x="0" y="375345"/>
            <a:chExt cx="12192000" cy="559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74770C-8889-45AE-91BF-0A0A8D920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5345"/>
              <a:ext cx="12192000" cy="30536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8D04C2-E32E-06BB-7247-A346B30C5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29000"/>
              <a:ext cx="12192000" cy="2544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47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9DBAC-CE24-25AD-E8BC-7F2681E3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7"/>
          <a:stretch/>
        </p:blipFill>
        <p:spPr>
          <a:xfrm>
            <a:off x="858680" y="238733"/>
            <a:ext cx="6235675" cy="3184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0127E-66D0-5203-9C95-7605B276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17" y="231369"/>
            <a:ext cx="4037743" cy="3197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E0E2C-784B-AEB4-841D-BF7EDC042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0" y="3429001"/>
            <a:ext cx="6235675" cy="31715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1D20B9-F03C-4CEE-7C4A-08AB91D0E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17" y="3429000"/>
            <a:ext cx="4037743" cy="313776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3486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FDDB6-4035-F10F-47E5-5A7F3394D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7074" y="9047"/>
            <a:ext cx="627785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2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411AE-4E68-0552-2853-AEB1CF89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566338"/>
            <a:ext cx="10698068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E01F5-1BFB-E68D-2A93-1E3FE23D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066470"/>
            <a:ext cx="5973009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9B8AE-5F37-A049-5F45-8C96AFFE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97" y="0"/>
            <a:ext cx="8470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893</Words>
  <Application>Microsoft Office PowerPoint</Application>
  <PresentationFormat>Widescreen</PresentationFormat>
  <Paragraphs>86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Algerian</vt:lpstr>
      <vt:lpstr>Arial</vt:lpstr>
      <vt:lpstr>Bodoni MT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Asail alshukaili</dc:creator>
  <cp:lastModifiedBy>Asail alshukaili</cp:lastModifiedBy>
  <cp:revision>35</cp:revision>
  <dcterms:created xsi:type="dcterms:W3CDTF">2024-12-23T19:29:09Z</dcterms:created>
  <dcterms:modified xsi:type="dcterms:W3CDTF">2025-01-08T16:30:51Z</dcterms:modified>
</cp:coreProperties>
</file>